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884" r:id="rId3"/>
    <p:sldId id="815" r:id="rId4"/>
    <p:sldId id="816" r:id="rId5"/>
    <p:sldId id="824" r:id="rId6"/>
    <p:sldId id="885" r:id="rId7"/>
    <p:sldId id="886" r:id="rId8"/>
    <p:sldId id="887" r:id="rId9"/>
    <p:sldId id="888" r:id="rId10"/>
    <p:sldId id="889" r:id="rId11"/>
    <p:sldId id="890" r:id="rId12"/>
    <p:sldId id="891" r:id="rId13"/>
    <p:sldId id="892" r:id="rId14"/>
    <p:sldId id="893" r:id="rId15"/>
    <p:sldId id="894" r:id="rId16"/>
    <p:sldId id="895" r:id="rId17"/>
    <p:sldId id="896" r:id="rId18"/>
    <p:sldId id="897" r:id="rId19"/>
    <p:sldId id="898" r:id="rId20"/>
    <p:sldId id="899" r:id="rId21"/>
    <p:sldId id="900" r:id="rId22"/>
    <p:sldId id="901" r:id="rId23"/>
    <p:sldId id="902" r:id="rId24"/>
    <p:sldId id="903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1" r:id="rId33"/>
    <p:sldId id="915" r:id="rId34"/>
    <p:sldId id="916" r:id="rId35"/>
    <p:sldId id="917" r:id="rId36"/>
    <p:sldId id="918" r:id="rId37"/>
    <p:sldId id="913" r:id="rId38"/>
    <p:sldId id="914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27" r:id="rId48"/>
    <p:sldId id="928" r:id="rId49"/>
    <p:sldId id="929" r:id="rId50"/>
    <p:sldId id="930" r:id="rId51"/>
    <p:sldId id="931" r:id="rId52"/>
    <p:sldId id="932" r:id="rId53"/>
    <p:sldId id="933" r:id="rId54"/>
    <p:sldId id="934" r:id="rId55"/>
    <p:sldId id="935" r:id="rId56"/>
    <p:sldId id="936" r:id="rId57"/>
    <p:sldId id="937" r:id="rId58"/>
    <p:sldId id="938" r:id="rId59"/>
    <p:sldId id="939" r:id="rId60"/>
    <p:sldId id="940" r:id="rId61"/>
    <p:sldId id="942" r:id="rId62"/>
    <p:sldId id="943" r:id="rId63"/>
    <p:sldId id="944" r:id="rId64"/>
    <p:sldId id="945" r:id="rId65"/>
    <p:sldId id="946" r:id="rId66"/>
    <p:sldId id="947" r:id="rId67"/>
    <p:sldId id="948" r:id="rId68"/>
    <p:sldId id="302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C9C9C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https://pixabay.com/en/robot-toy-robot-toy-red-key-295165/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4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https://pixabay.com/en/dogs-carnival-humor-pet-ernst-1190015/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4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https://pixabay.com/en/puppy-labrador-purebred-retriever-1082141/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7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7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7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https://pixabay.com/en/boat-flag-pirates-rowboat-307603/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09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function</a:t>
            </a:r>
            <a:r>
              <a:rPr lang="en-US" dirty="0"/>
              <a:t> is like a </a:t>
            </a:r>
            <a:r>
              <a:rPr lang="en-US" dirty="0" smtClean="0"/>
              <a:t>subprogram</a:t>
            </a:r>
            <a:endParaRPr lang="en-US" dirty="0"/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small program inside of a </a:t>
            </a:r>
            <a:r>
              <a:rPr lang="en-US" sz="3200" dirty="0" smtClean="0"/>
              <a:t>program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dirty="0"/>
              <a:t>basic </a:t>
            </a:r>
            <a:r>
              <a:rPr lang="en-US" dirty="0" smtClean="0"/>
              <a:t>idea: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write a sequence of </a:t>
            </a:r>
            <a:r>
              <a:rPr lang="en-US" sz="3200" dirty="0" smtClean="0"/>
              <a:t>statements</a:t>
            </a:r>
          </a:p>
          <a:p>
            <a:pPr lvl="1"/>
            <a:r>
              <a:rPr lang="en-US" sz="3200" dirty="0" smtClean="0"/>
              <a:t>And give </a:t>
            </a:r>
            <a:r>
              <a:rPr lang="en-US" sz="3200" dirty="0"/>
              <a:t>that sequence a </a:t>
            </a:r>
            <a:r>
              <a:rPr lang="en-US" sz="3200" b="1" i="1" u="sng" dirty="0" smtClean="0"/>
              <a:t>name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can </a:t>
            </a:r>
            <a:r>
              <a:rPr lang="en-US" sz="3200" dirty="0" smtClean="0"/>
              <a:t>then execute </a:t>
            </a:r>
            <a:r>
              <a:rPr lang="en-US" sz="3200" dirty="0"/>
              <a:t>this sequence at any time by referring to </a:t>
            </a:r>
            <a:r>
              <a:rPr lang="en-US" sz="3200" dirty="0" smtClean="0"/>
              <a:t>the sequence’s name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are used when you have a block of code that you want to be able to:</a:t>
            </a:r>
          </a:p>
          <a:p>
            <a:pPr lvl="1"/>
            <a:r>
              <a:rPr lang="en-US" sz="3200" dirty="0"/>
              <a:t>Write </a:t>
            </a:r>
            <a:r>
              <a:rPr lang="en-US" sz="3200" dirty="0" smtClean="0"/>
              <a:t>once </a:t>
            </a:r>
            <a:r>
              <a:rPr lang="en-US" sz="3200" dirty="0"/>
              <a:t>and be able to use again</a:t>
            </a:r>
          </a:p>
          <a:p>
            <a:pPr lvl="2"/>
            <a:r>
              <a:rPr lang="en-US" dirty="0"/>
              <a:t>Example: getting input from the user</a:t>
            </a:r>
          </a:p>
          <a:p>
            <a:pPr lvl="1"/>
            <a:r>
              <a:rPr lang="en-US" sz="3200" dirty="0" smtClean="0"/>
              <a:t>Call multiple times at different places</a:t>
            </a:r>
          </a:p>
          <a:p>
            <a:pPr lvl="2"/>
            <a:r>
              <a:rPr lang="en-US" dirty="0" smtClean="0"/>
              <a:t>Example: printing out a menu of choices</a:t>
            </a:r>
          </a:p>
          <a:p>
            <a:pPr lvl="1"/>
            <a:r>
              <a:rPr lang="en-US" sz="3200" dirty="0" smtClean="0"/>
              <a:t>Change a little bit when you call it each time</a:t>
            </a:r>
          </a:p>
          <a:p>
            <a:pPr lvl="2"/>
            <a:r>
              <a:rPr lang="en-US" dirty="0" smtClean="0"/>
              <a:t>Example: printing out a greeting to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part of the program that creates a function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dirty="0" smtClean="0"/>
              <a:t>” and the lines of code that are indented inside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b="1" u="sng" dirty="0" smtClean="0"/>
              <a:t>call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the function is used in a program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” or “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4/03/24/17/14/robot-295165_6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00" y="2879575"/>
            <a:ext cx="2896863" cy="34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Toy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 smtClean="0"/>
              <a:t>The example we’re going to look at today </a:t>
            </a:r>
            <a:br>
              <a:rPr lang="en-US" dirty="0" smtClean="0"/>
            </a:br>
            <a:r>
              <a:rPr lang="en-US" dirty="0" smtClean="0"/>
              <a:t>is something called a </a:t>
            </a:r>
            <a:r>
              <a:rPr lang="en-US" b="1" i="1" dirty="0" smtClean="0"/>
              <a:t>toy example</a:t>
            </a:r>
          </a:p>
          <a:p>
            <a:pPr lvl="3"/>
            <a:endParaRPr lang="en-US" dirty="0"/>
          </a:p>
          <a:p>
            <a:r>
              <a:rPr lang="en-US" dirty="0" smtClean="0"/>
              <a:t>It is purposefully simplistic (and kind </a:t>
            </a:r>
            <a:br>
              <a:rPr lang="en-US" dirty="0" smtClean="0"/>
            </a:br>
            <a:r>
              <a:rPr lang="en-US" dirty="0" smtClean="0"/>
              <a:t>of pointless) so you can focus on:</a:t>
            </a:r>
          </a:p>
          <a:p>
            <a:pPr lvl="1"/>
            <a:r>
              <a:rPr lang="en-US" dirty="0" smtClean="0"/>
              <a:t>The concept being taught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how the code itself works</a:t>
            </a:r>
          </a:p>
          <a:p>
            <a:r>
              <a:rPr lang="en-US" sz="2800" dirty="0" smtClean="0"/>
              <a:t>Sadly, it has nothing to do with actual toys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Birthday </a:t>
            </a:r>
            <a:r>
              <a:rPr lang="en-US" dirty="0" smtClean="0"/>
              <a:t>lyrics…</a:t>
            </a:r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birthday, dear 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Gives </a:t>
            </a:r>
            <a:r>
              <a:rPr lang="en-US" dirty="0"/>
              <a:t>us </a:t>
            </a:r>
            <a:r>
              <a:rPr lang="en-US" dirty="0" smtClean="0"/>
              <a:t>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147" y="4682099"/>
            <a:ext cx="4493538" cy="1631216"/>
          </a:xfrm>
          <a:prstGeom prst="rect">
            <a:avLst/>
          </a:prstGeom>
          <a:solidFill>
            <a:srgbClr val="C9C9C9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13953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64881" cy="4156799"/>
          </a:xfrm>
        </p:spPr>
        <p:txBody>
          <a:bodyPr/>
          <a:lstStyle/>
          <a:p>
            <a:r>
              <a:rPr lang="en-US" dirty="0" smtClean="0"/>
              <a:t>Most of this code is repeated (duplicate code)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b="1" i="1" dirty="0"/>
              <a:t>define</a:t>
            </a:r>
            <a:r>
              <a:rPr lang="en-US" i="1" dirty="0"/>
              <a:t> </a:t>
            </a:r>
            <a:r>
              <a:rPr lang="en-US" dirty="0"/>
              <a:t>a function to print out </a:t>
            </a:r>
            <a:r>
              <a:rPr lang="en-US" dirty="0" smtClean="0"/>
              <a:t>that line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Let’s update our program to use this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1" y="826364"/>
            <a:ext cx="8538519" cy="1143000"/>
          </a:xfrm>
        </p:spPr>
        <p:txBody>
          <a:bodyPr/>
          <a:lstStyle/>
          <a:p>
            <a:r>
              <a:rPr lang="en-US" dirty="0" smtClean="0"/>
              <a:t>Updated 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updated program:</a:t>
            </a: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69364"/>
            <a:ext cx="8686801" cy="4156799"/>
          </a:xfrm>
        </p:spPr>
        <p:txBody>
          <a:bodyPr/>
          <a:lstStyle/>
          <a:p>
            <a:r>
              <a:rPr lang="en-US" dirty="0" smtClean="0"/>
              <a:t>This clutters up our main function, though</a:t>
            </a:r>
          </a:p>
          <a:p>
            <a:r>
              <a:rPr lang="en-US" dirty="0" smtClean="0"/>
              <a:t>We could write a separate function that sings </a:t>
            </a:r>
            <a:br>
              <a:rPr lang="en-US" dirty="0" smtClean="0"/>
            </a:br>
            <a:r>
              <a:rPr lang="en-US" dirty="0" smtClean="0"/>
              <a:t>“Happy Birthday” to Maya, and call it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</a:rPr>
              <a:t>singMaya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():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 </a:t>
            </a:r>
            <a:r>
              <a:rPr lang="en-US" alt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Maya..."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)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Updated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updated program: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string data type</a:t>
            </a:r>
          </a:p>
          <a:p>
            <a:pPr lvl="1"/>
            <a:r>
              <a:rPr lang="en-US" sz="3200" dirty="0" smtClean="0"/>
              <a:t>Built-in functions</a:t>
            </a:r>
          </a:p>
          <a:p>
            <a:pPr lvl="3"/>
            <a:endParaRPr lang="en-US" sz="1400" dirty="0"/>
          </a:p>
          <a:p>
            <a:r>
              <a:rPr lang="en-US" dirty="0" smtClean="0"/>
              <a:t>Miscellaneous details</a:t>
            </a:r>
          </a:p>
          <a:p>
            <a:pPr lvl="1"/>
            <a:r>
              <a:rPr lang="en-US" dirty="0" smtClean="0"/>
              <a:t>Constants</a:t>
            </a:r>
          </a:p>
          <a:p>
            <a:pPr lvl="1"/>
            <a:r>
              <a:rPr lang="en-US" dirty="0" smtClean="0"/>
              <a:t>Boolean flags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1167" y="5154449"/>
            <a:ext cx="452835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despite all the changes we made to the code, the output is still exactly the same as before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Else’s Birthday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Creating this function saved us a lot of typing!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it’s </a:t>
            </a:r>
            <a:r>
              <a:rPr lang="en-US" dirty="0" smtClean="0"/>
              <a:t>Luke’s birthday?</a:t>
            </a:r>
          </a:p>
          <a:p>
            <a:pPr lvl="1"/>
            <a:r>
              <a:rPr lang="en-US" sz="3000" dirty="0" smtClean="0"/>
              <a:t>We </a:t>
            </a:r>
            <a:r>
              <a:rPr lang="en-US" sz="3000" dirty="0"/>
              <a:t>could write a new </a:t>
            </a:r>
            <a:r>
              <a:rPr lang="en-US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 smtClean="0"/>
              <a:t> </a:t>
            </a:r>
            <a:r>
              <a:rPr lang="en-US" sz="3000" dirty="0"/>
              <a:t>function</a:t>
            </a:r>
            <a:r>
              <a:rPr lang="en-US" sz="3000" dirty="0" smtClean="0"/>
              <a:t>!</a:t>
            </a:r>
          </a:p>
          <a:p>
            <a:pPr lvl="3"/>
            <a:endParaRPr lang="en-US" dirty="0" smtClean="0"/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 line between the two (take a breath!)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birthday2.py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pixabay.com/static/uploads/photo/2016/02/09/17/43/dogs-1190015_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3" y="3001244"/>
            <a:ext cx="4276860" cy="3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04698" cy="4156799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dirty="0" smtClean="0"/>
              <a:t>much easier to read and use!</a:t>
            </a:r>
          </a:p>
          <a:p>
            <a:r>
              <a:rPr lang="en-US" dirty="0" smtClean="0"/>
              <a:t>But… there’s still a </a:t>
            </a:r>
            <a:r>
              <a:rPr lang="en-US" u="sng" dirty="0" smtClean="0"/>
              <a:t>lot</a:t>
            </a:r>
            <a:r>
              <a:rPr lang="en-US" dirty="0" smtClean="0"/>
              <a:t> of code duplication</a:t>
            </a:r>
          </a:p>
          <a:p>
            <a:pPr lvl="3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only difference between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what?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name in the third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3200" dirty="0" smtClean="0"/>
              <a:t> statement</a:t>
            </a:r>
            <a:endParaRPr lang="en-US" sz="3200" dirty="0"/>
          </a:p>
          <a:p>
            <a:r>
              <a:rPr lang="en-US" dirty="0" smtClean="0"/>
              <a:t>We could combine these two functions into one by using something called a </a:t>
            </a:r>
            <a:r>
              <a:rPr lang="en-US" b="1" i="1" dirty="0" smtClean="0"/>
              <a:t>parameter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Parameter?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parameter</a:t>
            </a:r>
            <a:r>
              <a:rPr lang="en-US" dirty="0" smtClean="0"/>
              <a:t> is a variable that is </a:t>
            </a:r>
            <a:r>
              <a:rPr lang="en-US" u="sng" dirty="0" smtClean="0"/>
              <a:t>initialized</a:t>
            </a:r>
            <a:r>
              <a:rPr lang="en-US" dirty="0" smtClean="0"/>
              <a:t> when we </a:t>
            </a:r>
            <a:r>
              <a:rPr lang="en-US" u="sng" dirty="0" smtClean="0"/>
              <a:t>call</a:t>
            </a:r>
            <a:r>
              <a:rPr lang="en-US" dirty="0" smtClean="0"/>
              <a:t> a function</a:t>
            </a:r>
          </a:p>
          <a:p>
            <a:r>
              <a:rPr lang="en-US" dirty="0" smtClean="0"/>
              <a:t>We can create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that takes in a person’s name (a string) as a parameter</a:t>
            </a:r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(name):</a:t>
            </a:r>
            <a:r>
              <a:rPr lang="en-US" altLang="en-US" sz="2000" b="1" dirty="0">
                <a:latin typeface="Courier New" panose="02070309020205020404" pitchFamily="49" charset="0"/>
              </a:rPr>
              <a:t/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57" y="4847794"/>
            <a:ext cx="165580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12757" y="4794422"/>
            <a:ext cx="1828800" cy="28420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73005"/>
            <a:ext cx="280910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passed in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730843"/>
            <a:ext cx="914400" cy="17299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5940" y="2673005"/>
            <a:ext cx="16969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being used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90735" y="3249827"/>
            <a:ext cx="665205" cy="59312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9751" y="4983718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5214551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3276" y="5638971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31525" y="5869804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birthday3.py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605" y="3525621"/>
            <a:ext cx="2345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looks the same as before!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963" y="4356618"/>
            <a:ext cx="302740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That’s fine!  We wanted to make our code easier to read and use, not change the way it works.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858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Current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Updated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"Whose birthday?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73" y="5525353"/>
            <a:ext cx="511569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Nothing else needs to change – and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stays the same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birthday4.py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Whose birthday?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UMBC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UMBC...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Parameters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is its own little </a:t>
            </a:r>
            <a:r>
              <a:rPr lang="en-US" dirty="0" smtClean="0"/>
              <a:t>subprogram</a:t>
            </a:r>
          </a:p>
          <a:p>
            <a:pPr lvl="1"/>
            <a:r>
              <a:rPr lang="en-US" sz="3200" dirty="0" smtClean="0"/>
              <a:t>Variables used inside of a function </a:t>
            </a:r>
            <a:br>
              <a:rPr lang="en-US" sz="3200" dirty="0" smtClean="0"/>
            </a:br>
            <a:r>
              <a:rPr lang="en-US" sz="3200" dirty="0" smtClean="0"/>
              <a:t>are </a:t>
            </a:r>
            <a:r>
              <a:rPr lang="en-US" sz="3200" b="1" i="1" dirty="0" smtClean="0"/>
              <a:t>local</a:t>
            </a:r>
            <a:r>
              <a:rPr lang="en-US" sz="3200" dirty="0" smtClean="0"/>
              <a:t> to that function</a:t>
            </a:r>
          </a:p>
          <a:p>
            <a:pPr lvl="1"/>
            <a:r>
              <a:rPr lang="en-US" sz="3200" dirty="0" smtClean="0"/>
              <a:t>Even if they have the same name as variables that appear outside that function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only</a:t>
            </a:r>
            <a:r>
              <a:rPr lang="en-US" dirty="0" smtClean="0"/>
              <a:t> way for a function to see a variable from outside itself is for that variable to be passed as a </a:t>
            </a:r>
            <a:r>
              <a:rPr lang="en-US" b="1" i="1" dirty="0" smtClean="0"/>
              <a:t>parameter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Syntax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definition looks like this: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formalParameters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body of the function</a:t>
            </a:r>
            <a:endParaRPr 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602" y="2612847"/>
            <a:ext cx="406681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name: follows same syntax rules as variable names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8986" y="3443844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242" y="3388937"/>
            <a:ext cx="442355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(no special characters, can’t start with a number, no keywords, etc.)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986" y="5360755"/>
            <a:ext cx="434984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formal parameters that the function takes in –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can be empty!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4083" y="4639569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formal parameters</a:t>
            </a:r>
            <a:r>
              <a:rPr lang="en-US" dirty="0" smtClean="0"/>
              <a:t>, like all variables used in the function, are </a:t>
            </a:r>
            <a:r>
              <a:rPr lang="en-US" b="1" u="sng" dirty="0" smtClean="0"/>
              <a:t>only</a:t>
            </a:r>
            <a:r>
              <a:rPr lang="en-US" dirty="0" smtClean="0"/>
              <a:t> accessible in the body of the function</a:t>
            </a:r>
          </a:p>
          <a:p>
            <a:pPr lvl="3"/>
            <a:endParaRPr lang="en-US" dirty="0"/>
          </a:p>
          <a:p>
            <a:r>
              <a:rPr lang="en-US" dirty="0" smtClean="0"/>
              <a:t>Variables with identical names elsewhere in the program are distinct from those inside the function body</a:t>
            </a:r>
          </a:p>
          <a:p>
            <a:pPr lvl="1"/>
            <a:r>
              <a:rPr lang="en-US" sz="3200" dirty="0" smtClean="0"/>
              <a:t>We call this the “</a:t>
            </a:r>
            <a:r>
              <a:rPr lang="en-US" sz="3200" b="1" i="1" dirty="0" smtClean="0"/>
              <a:t>scope</a:t>
            </a:r>
            <a:r>
              <a:rPr lang="en-US" sz="3200" dirty="0" smtClean="0"/>
              <a:t>” of a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variables are boxes, then passing</a:t>
            </a:r>
            <a:br>
              <a:rPr lang="en-US" dirty="0" smtClean="0"/>
            </a:br>
            <a:r>
              <a:rPr lang="en-US" dirty="0" smtClean="0"/>
              <a:t>actual parameters entails </a:t>
            </a:r>
          </a:p>
          <a:p>
            <a:pPr lvl="1"/>
            <a:r>
              <a:rPr lang="en-US" dirty="0" smtClean="0"/>
              <a:t>Making a new box</a:t>
            </a:r>
          </a:p>
          <a:p>
            <a:pPr lvl="1"/>
            <a:r>
              <a:rPr lang="en-US" dirty="0" smtClean="0"/>
              <a:t>Copying the contents over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ending it to the called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91681" y="912501"/>
            <a:ext cx="1395119" cy="1395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3817" y="1473733"/>
            <a:ext cx="875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x = 7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21100" y="2592043"/>
            <a:ext cx="1395119" cy="1395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3769" y="3244629"/>
            <a:ext cx="676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x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731310">
            <a:off x="7334053" y="1661664"/>
            <a:ext cx="678730" cy="1900307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0658" y="3248447"/>
            <a:ext cx="875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x = 7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76" y="5528837"/>
            <a:ext cx="3920633" cy="949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77194" y="4830534"/>
            <a:ext cx="1395119" cy="13951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19330" y="5391766"/>
            <a:ext cx="875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x = 7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376" y="5528093"/>
            <a:ext cx="3920633" cy="951014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6435388" y="3749902"/>
            <a:ext cx="678730" cy="1276739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1449416">
            <a:off x="5229872" y="576811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USS Actual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Params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832186"/>
            <a:ext cx="6400800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6979 -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46753 -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47691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4819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7969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4" grpId="0"/>
      <p:bldP spid="14" grpId="1"/>
      <p:bldP spid="15" grpId="0" animBg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variables are boxes, then passing</a:t>
            </a:r>
            <a:br>
              <a:rPr lang="en-US" dirty="0" smtClean="0"/>
            </a:br>
            <a:r>
              <a:rPr lang="en-US" dirty="0" smtClean="0"/>
              <a:t>actual parameters entails </a:t>
            </a:r>
          </a:p>
          <a:p>
            <a:pPr lvl="1"/>
            <a:r>
              <a:rPr lang="en-US" dirty="0" smtClean="0"/>
              <a:t>Making a new box</a:t>
            </a:r>
          </a:p>
          <a:p>
            <a:pPr lvl="1"/>
            <a:r>
              <a:rPr lang="en-US" dirty="0" smtClean="0"/>
              <a:t>Copying the contents over</a:t>
            </a:r>
          </a:p>
          <a:p>
            <a:pPr lvl="1"/>
            <a:r>
              <a:rPr lang="en-US" dirty="0"/>
              <a:t>Sending it to the called function</a:t>
            </a:r>
          </a:p>
          <a:p>
            <a:r>
              <a:rPr lang="en-US" dirty="0" smtClean="0"/>
              <a:t>Each function is its own separate </a:t>
            </a:r>
            <a:br>
              <a:rPr lang="en-US" dirty="0" smtClean="0"/>
            </a:br>
            <a:r>
              <a:rPr lang="en-US" dirty="0" smtClean="0"/>
              <a:t>desert island, with its own variables</a:t>
            </a:r>
            <a:br>
              <a:rPr lang="en-US" dirty="0" smtClean="0"/>
            </a:br>
            <a:r>
              <a:rPr lang="en-US" dirty="0" smtClean="0"/>
              <a:t>(boxes that can hold unique 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5294" y="1021507"/>
            <a:ext cx="2691506" cy="37692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456049" y="3851060"/>
            <a:ext cx="2260844" cy="950653"/>
            <a:chOff x="9456049" y="3851060"/>
            <a:chExt cx="2260844" cy="950653"/>
          </a:xfrm>
        </p:grpSpPr>
        <p:grpSp>
          <p:nvGrpSpPr>
            <p:cNvPr id="19" name="Group 18"/>
            <p:cNvGrpSpPr/>
            <p:nvPr/>
          </p:nvGrpSpPr>
          <p:grpSpPr>
            <a:xfrm rot="1531918" flipH="1">
              <a:off x="9456049" y="3851060"/>
              <a:ext cx="2260844" cy="950653"/>
              <a:chOff x="4955376" y="4830534"/>
              <a:chExt cx="3920634" cy="16485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377" y="5528837"/>
                <a:ext cx="3920633" cy="94952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077194" y="4830534"/>
                <a:ext cx="1395119" cy="13951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55376" y="5528093"/>
                <a:ext cx="3920633" cy="951014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 rot="1761095" flipH="1">
              <a:off x="10226995" y="4074984"/>
              <a:ext cx="87556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FFC000"/>
                  </a:solidFill>
                </a:rPr>
                <a:t>x = 7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 rot="1494592">
            <a:off x="9699808" y="4404357"/>
            <a:ext cx="1721755" cy="2948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00B0F0"/>
                </a:solidFill>
              </a:rPr>
              <a:t>USS Actual </a:t>
            </a:r>
            <a:r>
              <a:rPr lang="en-US" b="1" dirty="0" err="1" smtClean="0">
                <a:ln w="3175">
                  <a:noFill/>
                  <a:prstDash val="solid"/>
                </a:ln>
                <a:solidFill>
                  <a:srgbClr val="00B0F0"/>
                </a:solidFill>
              </a:rPr>
              <a:t>Params</a:t>
            </a:r>
            <a:endParaRPr lang="en-US" b="1" dirty="0">
              <a:ln w="3175">
                <a:noFill/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2186"/>
            <a:ext cx="6396087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8042" cy="4156799"/>
          </a:xfrm>
        </p:spPr>
        <p:txBody>
          <a:bodyPr/>
          <a:lstStyle/>
          <a:p>
            <a:r>
              <a:rPr lang="en-US" dirty="0" smtClean="0"/>
              <a:t>This is our president, Freeman A. Hrabowski III</a:t>
            </a:r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Wikipedia, he is a “a prominent American educator, advocate, and </a:t>
            </a:r>
            <a:r>
              <a:rPr lang="en-US" dirty="0" smtClean="0"/>
              <a:t>mathematician” and has been the President of UMBC since 1992</a:t>
            </a:r>
          </a:p>
          <a:p>
            <a:pPr lvl="1"/>
            <a:r>
              <a:rPr lang="en-US" dirty="0" smtClean="0"/>
              <a:t>He will also take you </a:t>
            </a:r>
            <a:br>
              <a:rPr lang="en-US" dirty="0" smtClean="0"/>
            </a:br>
            <a:r>
              <a:rPr lang="en-US" dirty="0" smtClean="0"/>
              <a:t>up to the roof of the</a:t>
            </a:r>
            <a:br>
              <a:rPr lang="en-US" dirty="0" smtClean="0"/>
            </a:br>
            <a:r>
              <a:rPr lang="en-US" dirty="0" smtClean="0"/>
              <a:t>Admin building to </a:t>
            </a:r>
            <a:br>
              <a:rPr lang="en-US" dirty="0" smtClean="0"/>
            </a:br>
            <a:r>
              <a:rPr lang="en-US" dirty="0" smtClean="0"/>
              <a:t>show off the campus</a:t>
            </a:r>
            <a:br>
              <a:rPr lang="en-US" dirty="0" smtClean="0"/>
            </a:br>
            <a:r>
              <a:rPr lang="en-US" dirty="0" smtClean="0"/>
              <a:t>(it’s super cool)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4" y="4025963"/>
            <a:ext cx="4284766" cy="2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learn why you would want to divide your code into smaller, more specific pieces (functions!)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be able to define new functions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understand the details of function calls and parameter passing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use </a:t>
            </a:r>
            <a:r>
              <a:rPr lang="en-US" dirty="0"/>
              <a:t>functions to reduce code duplication and increase program </a:t>
            </a:r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(fictional) dog, a Chesapeake Bay Retriever also named Hrabowski</a:t>
            </a:r>
          </a:p>
          <a:p>
            <a:pPr lvl="1"/>
            <a:r>
              <a:rPr lang="en-US" sz="3200" dirty="0" smtClean="0"/>
              <a:t>He is super cute, can “sit” and</a:t>
            </a:r>
            <a:br>
              <a:rPr lang="en-US" sz="3200" dirty="0" smtClean="0"/>
            </a:br>
            <a:r>
              <a:rPr lang="en-US" sz="3200" dirty="0" smtClean="0"/>
              <a:t>“fetch,” and his favorite toy </a:t>
            </a:r>
            <a:br>
              <a:rPr lang="en-US" sz="3200" dirty="0" smtClean="0"/>
            </a:br>
            <a:r>
              <a:rPr lang="en-US" sz="3200" dirty="0" smtClean="0"/>
              <a:t>is a squeaky yellow duck</a:t>
            </a:r>
          </a:p>
          <a:p>
            <a:pPr lvl="1"/>
            <a:r>
              <a:rPr lang="en-US" sz="3200" dirty="0" smtClean="0"/>
              <a:t>He also loves to spin in </a:t>
            </a:r>
            <a:br>
              <a:rPr lang="en-US" sz="3200" dirty="0" smtClean="0"/>
            </a:br>
            <a:r>
              <a:rPr lang="en-US" sz="3200" dirty="0" smtClean="0"/>
              <a:t>circles while chasing his tail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0" y="3167317"/>
            <a:ext cx="2463461" cy="3073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very different things, both of which are called Hrabowski:</a:t>
            </a:r>
          </a:p>
          <a:p>
            <a:pPr lvl="1"/>
            <a:r>
              <a:rPr lang="en-US" dirty="0" smtClean="0"/>
              <a:t>UMBC’s President Hrabowski</a:t>
            </a:r>
          </a:p>
          <a:p>
            <a:pPr lvl="1"/>
            <a:r>
              <a:rPr lang="en-US" dirty="0" smtClean="0"/>
              <a:t>My (fictional) dog Hrabowski</a:t>
            </a:r>
          </a:p>
          <a:p>
            <a:r>
              <a:rPr lang="en-US" dirty="0" smtClean="0"/>
              <a:t>If you go outside this classroom and tell someone “Hrabowski loves to chase his tail, it’s super cute” they will be </a:t>
            </a:r>
            <a:r>
              <a:rPr lang="en-US" u="sng" dirty="0" smtClean="0"/>
              <a:t>very</a:t>
            </a:r>
            <a:r>
              <a:rPr lang="en-US" dirty="0" smtClean="0"/>
              <a:t> confused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9796" cy="415679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same way, a variable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</a:t>
            </a:r>
            <a:r>
              <a:rPr lang="en-US" dirty="0"/>
              <a:t>inside </a:t>
            </a:r>
            <a:r>
              <a:rPr lang="en-US" dirty="0" smtClean="0"/>
              <a:t>the function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a completely </a:t>
            </a:r>
            <a:r>
              <a:rPr lang="en-US" u="sng" dirty="0"/>
              <a:t>different</a:t>
            </a:r>
            <a:r>
              <a:rPr lang="en-US" dirty="0"/>
              <a:t> </a:t>
            </a:r>
            <a:r>
              <a:rPr lang="en-US" dirty="0" smtClean="0"/>
              <a:t>variable </a:t>
            </a:r>
            <a:r>
              <a:rPr lang="en-US" dirty="0"/>
              <a:t>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has one idea of what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variable is, 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has another</a:t>
            </a:r>
          </a:p>
          <a:p>
            <a:r>
              <a:rPr lang="en-US" dirty="0" smtClean="0"/>
              <a:t>It depends on the context, or “scope” we are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Calling Functions with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call a function with parameters, use its name followed by a list of variables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string"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numVar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These variables are the </a:t>
            </a:r>
            <a:r>
              <a:rPr lang="en-US" b="1" i="1" dirty="0" smtClean="0"/>
              <a:t>actual parameters</a:t>
            </a:r>
            <a:r>
              <a:rPr lang="en-US" dirty="0" smtClean="0"/>
              <a:t>, or </a:t>
            </a:r>
            <a:r>
              <a:rPr lang="en-US" b="1" i="1" dirty="0" smtClean="0"/>
              <a:t>arguments</a:t>
            </a:r>
            <a:r>
              <a:rPr lang="en-US" dirty="0" smtClean="0"/>
              <a:t>, that are passed to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559" y="4688300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actual 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5808" y="491913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7559" y="5300710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actual parameter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5808" y="553154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59" y="2667238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formal parameter</a:t>
            </a:r>
            <a:endParaRPr lang="en-US" sz="24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56322" y="2779776"/>
            <a:ext cx="2041237" cy="11829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and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Python comes to a function call, it initiates a four-step </a:t>
            </a:r>
            <a:r>
              <a:rPr lang="en-US" dirty="0" smtClean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The calling </a:t>
            </a:r>
            <a:r>
              <a:rPr lang="en-US" sz="2600" dirty="0"/>
              <a:t>program </a:t>
            </a:r>
            <a:r>
              <a:rPr lang="en-US" sz="2600" b="1" i="1" dirty="0"/>
              <a:t>suspends execution</a:t>
            </a:r>
            <a:r>
              <a:rPr lang="en-US" sz="2600" b="1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at the </a:t>
            </a:r>
            <a:r>
              <a:rPr lang="en-US" sz="2600" dirty="0"/>
              <a:t>point of the </a:t>
            </a:r>
            <a:r>
              <a:rPr lang="en-US" sz="2600" i="1" dirty="0" smtClean="0"/>
              <a:t>call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i="1" dirty="0"/>
              <a:t>formal parameters </a:t>
            </a:r>
            <a:r>
              <a:rPr lang="en-US" sz="2600" dirty="0"/>
              <a:t>of the function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get </a:t>
            </a:r>
            <a:r>
              <a:rPr lang="en-US" sz="2600" dirty="0"/>
              <a:t>assigned the values supplied by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i="1" dirty="0" smtClean="0"/>
              <a:t>actual </a:t>
            </a:r>
            <a:r>
              <a:rPr lang="en-US" sz="2600" b="1" i="1" dirty="0"/>
              <a:t>parameters</a:t>
            </a:r>
            <a:r>
              <a:rPr lang="en-US" sz="2600" b="1" dirty="0"/>
              <a:t> </a:t>
            </a:r>
            <a:r>
              <a:rPr lang="en-US" sz="2600" dirty="0"/>
              <a:t>in the </a:t>
            </a:r>
            <a:r>
              <a:rPr lang="en-US" sz="2600" dirty="0" smtClean="0"/>
              <a:t>call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body of the function is </a:t>
            </a:r>
            <a:r>
              <a:rPr lang="en-US" sz="2600" b="1" i="1" dirty="0" smtClean="0"/>
              <a:t>executed</a:t>
            </a:r>
            <a:endParaRPr lang="en-US" sz="26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 </a:t>
            </a:r>
            <a:r>
              <a:rPr lang="en-US" sz="2600" b="1" i="1" dirty="0" smtClean="0"/>
              <a:t>Control </a:t>
            </a:r>
            <a:r>
              <a:rPr lang="en-US" sz="2600" dirty="0" smtClean="0"/>
              <a:t>is returned to </a:t>
            </a:r>
            <a:r>
              <a:rPr lang="en-US" sz="2600" dirty="0"/>
              <a:t>the point </a:t>
            </a:r>
            <a:r>
              <a:rPr lang="en-US" sz="2600" u="sng" dirty="0"/>
              <a:t>just after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smtClean="0"/>
              <a:t>where </a:t>
            </a:r>
            <a:r>
              <a:rPr lang="en-US" sz="2600" dirty="0"/>
              <a:t>the function was </a:t>
            </a:r>
            <a:r>
              <a:rPr lang="en-US" sz="2600" dirty="0" smtClean="0"/>
              <a:t>called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79536" cy="4156799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trace through the following code</a:t>
            </a:r>
            <a:r>
              <a:rPr lang="en-US" altLang="en-US" dirty="0" smtClean="0"/>
              <a:t>:</a:t>
            </a:r>
          </a:p>
          <a:p>
            <a:pPr marL="914400" indent="0" eaLnBrk="1" hangingPunct="1"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r>
              <a:rPr lang="en-US" altLang="en-US" sz="2800" b="1" dirty="0">
                <a:latin typeface="Courier New" panose="02070309020205020404" pitchFamily="49" charset="0"/>
              </a:rPr>
              <a:t/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800" b="1" dirty="0">
                <a:latin typeface="Courier New" panose="02070309020205020404" pitchFamily="49" charset="0"/>
              </a:rPr>
              <a:t>()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"Luke"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dirty="0"/>
              <a:t>When Python gets </a:t>
            </a:r>
            <a:r>
              <a:rPr lang="en-US" altLang="en-US" dirty="0" smtClean="0"/>
              <a:t>to the line </a:t>
            </a:r>
            <a:r>
              <a:rPr lang="en-US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b="1" dirty="0" smtClean="0">
                <a:latin typeface="Courier New" panose="02070309020205020404" pitchFamily="49" charset="0"/>
              </a:rPr>
              <a:t>(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b="1" dirty="0" smtClean="0">
                <a:latin typeface="Courier New" panose="02070309020205020404" pitchFamily="49" charset="0"/>
              </a:rPr>
              <a:t>)</a:t>
            </a:r>
            <a:r>
              <a:rPr lang="en-US" altLang="en-US" dirty="0" smtClean="0"/>
              <a:t>, execution </a:t>
            </a:r>
            <a:r>
              <a:rPr lang="en-US" altLang="en-US" dirty="0"/>
              <a:t>of </a:t>
            </a:r>
            <a:r>
              <a:rPr lang="en-US" altLang="en-US" b="1" dirty="0">
                <a:latin typeface="Courier New" panose="02070309020205020404" pitchFamily="49" charset="0"/>
              </a:rPr>
              <a:t>main</a:t>
            </a:r>
            <a:r>
              <a:rPr lang="en-US" altLang="en-US" dirty="0"/>
              <a:t> is temporarily suspended</a:t>
            </a:r>
          </a:p>
          <a:p>
            <a:pPr eaLnBrk="1" hangingPunct="1"/>
            <a:r>
              <a:rPr lang="en-US" altLang="en-US" dirty="0"/>
              <a:t>Python looks up the definition of </a:t>
            </a:r>
            <a:r>
              <a:rPr lang="en-US" altLang="en-US" b="1" dirty="0" smtClean="0">
                <a:latin typeface="Courier New" panose="02070309020205020404" pitchFamily="49" charset="0"/>
              </a:rPr>
              <a:t>sing()</a:t>
            </a:r>
            <a:r>
              <a:rPr lang="en-US" altLang="en-US" dirty="0" smtClean="0"/>
              <a:t> </a:t>
            </a:r>
            <a:r>
              <a:rPr lang="en-US" altLang="en-US" dirty="0"/>
              <a:t>and sees </a:t>
            </a:r>
            <a:r>
              <a:rPr lang="en-US" altLang="en-US" dirty="0" smtClean="0"/>
              <a:t>it </a:t>
            </a:r>
            <a:r>
              <a:rPr lang="en-US" altLang="en-US" dirty="0"/>
              <a:t>has one formal parameter, </a:t>
            </a:r>
            <a:r>
              <a:rPr lang="en-US" altLang="en-US" b="1" dirty="0" smtClean="0">
                <a:latin typeface="Courier New" panose="02070309020205020404" pitchFamily="49" charset="0"/>
              </a:rPr>
              <a:t>name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 </a:t>
            </a:r>
            <a:r>
              <a:rPr lang="en-US" dirty="0"/>
              <a:t>is assigned the value of the </a:t>
            </a:r>
            <a:r>
              <a:rPr lang="en-US" b="1" i="1" dirty="0"/>
              <a:t>actual </a:t>
            </a:r>
            <a:r>
              <a:rPr lang="en-US" b="1" i="1" dirty="0" smtClean="0"/>
              <a:t>parameter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When we call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it as if the following statement was executed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Next, Python </a:t>
            </a:r>
            <a:r>
              <a:rPr lang="en-US" dirty="0"/>
              <a:t>begins executing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 smtClean="0"/>
              <a:t>First statement is another function call,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r>
              <a:rPr lang="en-US" dirty="0" smtClean="0"/>
              <a:t> – what does Python do now?</a:t>
            </a:r>
          </a:p>
          <a:p>
            <a:pPr marL="1196975" lvl="1"/>
            <a:r>
              <a:rPr lang="en-US" dirty="0" smtClean="0"/>
              <a:t>Python </a:t>
            </a:r>
            <a:r>
              <a:rPr lang="en-US" dirty="0"/>
              <a:t>suspends the execution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transfers control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96975" lvl="1"/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function’s body is a </a:t>
            </a:r>
            <a:r>
              <a:rPr lang="en-US" dirty="0"/>
              <a:t>single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 smtClean="0"/>
              <a:t> statement, which </a:t>
            </a:r>
            <a:r>
              <a:rPr lang="en-US" dirty="0"/>
              <a:t>is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Control returns </a:t>
            </a:r>
            <a:r>
              <a:rPr lang="en-US" dirty="0"/>
              <a:t>to where it left off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make a choice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292" y="483685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4376220"/>
            <a:ext cx="346867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continues in this way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more </a:t>
            </a:r>
            <a:r>
              <a:rPr lang="en-US" dirty="0" smtClean="0"/>
              <a:t>“trips”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Python gets to the end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control returns </a:t>
            </a:r>
            <a:r>
              <a:rPr lang="en-US" dirty="0" smtClean="0"/>
              <a:t>to...</a:t>
            </a:r>
          </a:p>
          <a:p>
            <a:pPr lvl="1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200" dirty="0" smtClean="0"/>
              <a:t>, which picks up...</a:t>
            </a:r>
          </a:p>
          <a:p>
            <a:pPr lvl="1"/>
            <a:r>
              <a:rPr lang="en-US" sz="3200" dirty="0" smtClean="0"/>
              <a:t>where it left off, on the line immediately </a:t>
            </a:r>
            <a:br>
              <a:rPr lang="en-US" sz="3200" dirty="0" smtClean="0"/>
            </a:br>
            <a:r>
              <a:rPr lang="en-US" sz="3200" dirty="0" smtClean="0"/>
              <a:t>following the function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042003">
            <a:off x="1890026" y="2014379"/>
            <a:ext cx="2751811" cy="3419081"/>
          </a:xfrm>
          <a:prstGeom prst="arc">
            <a:avLst>
              <a:gd name="adj1" fmla="val 6173740"/>
              <a:gd name="adj2" fmla="val 14307879"/>
            </a:avLst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6042003">
            <a:off x="1869357" y="2128813"/>
            <a:ext cx="2460402" cy="3107591"/>
          </a:xfrm>
          <a:prstGeom prst="arc">
            <a:avLst>
              <a:gd name="adj1" fmla="val 6371698"/>
              <a:gd name="adj2" fmla="val 14307879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67" y="1955388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sing("Maya")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sing("Luke")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40" y="3934831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sing(name):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print("Happy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864" y="3214414"/>
            <a:ext cx="134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8096" y="2493997"/>
            <a:ext cx="146304" cy="144083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66165" y="5464838"/>
            <a:ext cx="2052251" cy="338554"/>
            <a:chOff x="473665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73665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name:  "Maya"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3300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6734" y="3214413"/>
            <a:ext cx="40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happy():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print("Happy </a:t>
            </a:r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you!")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9760" y="3327702"/>
            <a:ext cx="2766974" cy="101265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56734" y="3499360"/>
            <a:ext cx="0" cy="43033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89760" y="3368858"/>
            <a:ext cx="2766974" cy="1227692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32553" y="3499360"/>
            <a:ext cx="0" cy="43033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760" y="3368858"/>
            <a:ext cx="2840126" cy="175178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18392" y="3506801"/>
            <a:ext cx="0" cy="43033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30486" y="2493997"/>
            <a:ext cx="2344489" cy="2764273"/>
          </a:xfrm>
          <a:prstGeom prst="arc">
            <a:avLst>
              <a:gd name="adj1" fmla="val 6371698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62153" y="4788816"/>
            <a:ext cx="3547713" cy="17924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Note that the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800" dirty="0" smtClean="0"/>
              <a:t> variable in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800" dirty="0" smtClean="0"/>
              <a:t> disappeared after we exited the function!</a:t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58926" y="4678098"/>
            <a:ext cx="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0558" y="5408563"/>
            <a:ext cx="2380044" cy="789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6042003">
            <a:off x="1765038" y="2095861"/>
            <a:ext cx="3165343" cy="3740775"/>
          </a:xfrm>
          <a:prstGeom prst="arc">
            <a:avLst>
              <a:gd name="adj1" fmla="val 5700000"/>
              <a:gd name="adj2" fmla="val 13899977"/>
            </a:avLst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7" grpId="0"/>
      <p:bldP spid="35" grpId="0" animBg="1"/>
      <p:bldP spid="29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function exits, the local variables (like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) are deleted from memory</a:t>
            </a:r>
          </a:p>
          <a:p>
            <a:endParaRPr lang="en-US" dirty="0" smtClean="0"/>
          </a:p>
          <a:p>
            <a:r>
              <a:rPr lang="en-US" dirty="0" smtClean="0"/>
              <a:t>If we call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again, a new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 will have to be re-initialized</a:t>
            </a:r>
          </a:p>
          <a:p>
            <a:pPr lvl="1"/>
            <a:r>
              <a:rPr lang="en-US" sz="3200" dirty="0" smtClean="0"/>
              <a:t>Local variables do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retain their </a:t>
            </a:r>
            <a:br>
              <a:rPr lang="en-US" sz="3200" dirty="0" smtClean="0"/>
            </a:br>
            <a:r>
              <a:rPr lang="en-US" sz="3200" dirty="0" smtClean="0"/>
              <a:t>value between function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statement </a:t>
            </a:r>
            <a:r>
              <a:rPr lang="en-US" dirty="0" smtClean="0"/>
              <a:t>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empty call to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, which </a:t>
            </a:r>
            <a:r>
              <a:rPr lang="en-US" dirty="0" smtClean="0"/>
              <a:t>simply produces </a:t>
            </a:r>
            <a:r>
              <a:rPr lang="en-US" dirty="0"/>
              <a:t>a blank </a:t>
            </a:r>
            <a:r>
              <a:rPr lang="en-US" dirty="0" smtClean="0"/>
              <a:t>line</a:t>
            </a:r>
            <a:endParaRPr lang="en-US" dirty="0"/>
          </a:p>
          <a:p>
            <a:pPr lvl="2"/>
            <a:endParaRPr lang="en-US" sz="1600" dirty="0" smtClean="0"/>
          </a:p>
          <a:p>
            <a:r>
              <a:rPr lang="en-US" dirty="0" smtClean="0"/>
              <a:t>Python sees another </a:t>
            </a:r>
            <a:r>
              <a:rPr lang="en-US" dirty="0"/>
              <a:t>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</a:t>
            </a:r>
            <a:r>
              <a:rPr lang="en-US" dirty="0" smtClean="0"/>
              <a:t>so...</a:t>
            </a:r>
          </a:p>
          <a:p>
            <a:pPr lvl="1"/>
            <a:r>
              <a:rPr lang="en-US" sz="3000" dirty="0" smtClean="0"/>
              <a:t>It suspends execution of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, and...</a:t>
            </a:r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transfers </a:t>
            </a:r>
            <a:r>
              <a:rPr lang="en-US" sz="3000" dirty="0" smtClean="0"/>
              <a:t>to…</a:t>
            </a:r>
          </a:p>
          <a:p>
            <a:pPr marL="914400" lvl="2" indent="0">
              <a:buNone/>
            </a:pPr>
            <a:r>
              <a:rPr lang="en-US" sz="3000" dirty="0" smtClean="0"/>
              <a:t>the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3000" dirty="0"/>
              <a:t> </a:t>
            </a:r>
            <a:r>
              <a:rPr lang="en-US" sz="3000" dirty="0" smtClean="0"/>
              <a:t>function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ith </a:t>
            </a:r>
            <a:r>
              <a:rPr lang="en-US" sz="3000" dirty="0"/>
              <a:t>the actual </a:t>
            </a:r>
            <a:r>
              <a:rPr lang="en-US" sz="3000" dirty="0" smtClean="0"/>
              <a:t>parameter...</a:t>
            </a:r>
          </a:p>
          <a:p>
            <a:pPr marL="914400" lvl="2" indent="0">
              <a:buNone/>
            </a:pP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sz="3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66863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sing("Maya")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sing("Luke")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3918" y="1843752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sing(name):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print("Happy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happy()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640" y="2105316"/>
            <a:ext cx="1095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047005"/>
            <a:ext cx="2517648" cy="79373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015577" y="3320867"/>
            <a:ext cx="2052251" cy="338554"/>
            <a:chOff x="473665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73665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name:  "Luke"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714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1" y="4096512"/>
            <a:ext cx="8180832" cy="2259838"/>
          </a:xfrm>
        </p:spPr>
        <p:txBody>
          <a:bodyPr/>
          <a:lstStyle/>
          <a:p>
            <a:r>
              <a:rPr lang="en-US" dirty="0"/>
              <a:t>The body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</a:t>
            </a:r>
            <a:r>
              <a:rPr lang="en-US" dirty="0"/>
              <a:t>is executed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the argument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dirty="0" smtClean="0"/>
          </a:p>
          <a:p>
            <a:pPr lvl="1"/>
            <a:r>
              <a:rPr lang="en-US" sz="3200" dirty="0" smtClean="0"/>
              <a:t>Including its </a:t>
            </a:r>
            <a:r>
              <a:rPr lang="en-US" sz="3200" dirty="0"/>
              <a:t>three side trips to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endParaRPr lang="en-US" sz="3200" dirty="0" smtClean="0"/>
          </a:p>
          <a:p>
            <a:r>
              <a:rPr lang="en-US" dirty="0" smtClean="0"/>
              <a:t>Control then returns </a:t>
            </a:r>
            <a:r>
              <a:rPr lang="en-US" dirty="0"/>
              <a:t>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8448" y="2155482"/>
            <a:ext cx="0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2691825" y="1038783"/>
            <a:ext cx="2344489" cy="2933374"/>
          </a:xfrm>
          <a:prstGeom prst="arc">
            <a:avLst>
              <a:gd name="adj1" fmla="val 7271343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5203" y="4595892"/>
            <a:ext cx="1395444" cy="1395119"/>
            <a:chOff x="2581796" y="2568100"/>
            <a:chExt cx="1395444" cy="13951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5203" y="3582745"/>
            <a:ext cx="1395444" cy="1395119"/>
            <a:chOff x="2581796" y="2568100"/>
            <a:chExt cx="1395444" cy="13951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Actual </a:t>
              </a:r>
              <a:r>
                <a:rPr lang="en-US" sz="2800" b="1" dirty="0" err="1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Params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Images from pixabay.com</a:t>
            </a:r>
            <a:endParaRPr lang="en-US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4844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07407E-6 L 0.125 -4.07407E-6 C 0.18108 -4.07407E-6 0.25 0.05047 0.25 0.09098 L 0.25 0.1838 " pathEditMode="relative" rAng="0" ptsTypes="AAAA">
                                          <p:cBhvr>
                                            <p:cTn id="3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07407E-6 L 0.125 -4.07407E-6 C 0.18108 -4.07407E-6 0.25 0.05047 0.25 0.09098 L 0.25 0.1838 " pathEditMode="relative" rAng="0" ptsTypes="AAAA">
                                          <p:cBhvr>
                                            <p:cTn id="3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5203" y="4595892"/>
            <a:ext cx="1395444" cy="1395119"/>
            <a:chOff x="2581796" y="2568100"/>
            <a:chExt cx="1395444" cy="13951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514391" y="4829875"/>
            <a:ext cx="1395444" cy="1395119"/>
            <a:chOff x="2581796" y="2568100"/>
            <a:chExt cx="1395444" cy="139511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Actual </a:t>
              </a:r>
              <a:r>
                <a:rPr lang="en-US" sz="2800" b="1" dirty="0" err="1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Params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Images from pixabay.com</a:t>
            </a:r>
            <a:endParaRPr lang="en-US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 rot="21036726">
            <a:off x="6624178" y="583839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sing()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6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5203" y="4595892"/>
            <a:ext cx="1395444" cy="1395119"/>
            <a:chOff x="2581796" y="2568100"/>
            <a:chExt cx="1395444" cy="13951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49" y="5606749"/>
            <a:ext cx="3920633" cy="94952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01290" y="4828039"/>
            <a:ext cx="1395444" cy="1395119"/>
            <a:chOff x="2581796" y="2568100"/>
            <a:chExt cx="1395444" cy="13951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06849" y="5607842"/>
            <a:ext cx="3920633" cy="951014"/>
            <a:chOff x="1299248" y="5528092"/>
            <a:chExt cx="3920633" cy="95101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Actual </a:t>
              </a:r>
              <a:r>
                <a:rPr lang="en-US" sz="2800" b="1" dirty="0" err="1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Params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Images from pixabay.com</a:t>
            </a:r>
            <a:endParaRPr lang="en-US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 rot="21036726">
            <a:off x="6624178" y="583839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sing()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4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4.44444E-6 L -0.0019 -0.03172 C -0.0019 -0.04561 0.06893 -0.0625 0.12674 -0.0625 L 0.25556 -0.06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25555 -0.0625 L 0.28125 -0.0412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5203" y="4595892"/>
            <a:ext cx="1395444" cy="1395119"/>
            <a:chOff x="2581796" y="2568100"/>
            <a:chExt cx="1395444" cy="13951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84369" y="4539715"/>
            <a:ext cx="1395444" cy="1395119"/>
            <a:chOff x="7384369" y="4539715"/>
            <a:chExt cx="1395444" cy="13951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84369" y="4539715"/>
              <a:ext cx="1395119" cy="139511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748762" y="5040436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1770243" y="4411744"/>
            <a:ext cx="1300114" cy="95860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384369" y="4539715"/>
            <a:ext cx="1395444" cy="1395119"/>
            <a:chOff x="7384369" y="4539715"/>
            <a:chExt cx="1395444" cy="139511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84369" y="4539715"/>
              <a:ext cx="1395119" cy="139511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748762" y="5040436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"test1"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Images from pixabay.com</a:t>
            </a:r>
            <a:endParaRPr lang="en-US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 rot="21036726">
            <a:off x="6624178" y="583839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sing()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06849" y="5606749"/>
            <a:ext cx="3920633" cy="952107"/>
            <a:chOff x="3606849" y="5606749"/>
            <a:chExt cx="3920633" cy="95210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49" y="5606749"/>
              <a:ext cx="3920633" cy="949528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3606849" y="5607842"/>
              <a:ext cx="3920633" cy="951014"/>
              <a:chOff x="1299248" y="5528092"/>
              <a:chExt cx="3920633" cy="951014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Actual </a:t>
                </a:r>
                <a:r>
                  <a:rPr lang="en-US" sz="2800" b="1" dirty="0" err="1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Params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94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2.96296E-6 L 0.00105 0.3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5203" y="4595892"/>
            <a:ext cx="1395444" cy="1395119"/>
            <a:chOff x="2581796" y="2568100"/>
            <a:chExt cx="1395444" cy="13951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81796" y="2568100"/>
              <a:ext cx="1395119" cy="13951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46189" y="3068821"/>
              <a:ext cx="10310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name = </a:t>
              </a:r>
              <a:b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</a:b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rPr>
                <a:t>"Maya"</a:t>
              </a:r>
              <a:endParaRPr lang="en-US" sz="2000" b="1" dirty="0">
                <a:ln w="12700">
                  <a:noFill/>
                  <a:prstDash val="solid"/>
                </a:ln>
                <a:solidFill>
                  <a:srgbClr val="FFC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Images from pixabay.com</a:t>
            </a:r>
            <a:endParaRPr lang="en-US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384369" y="4539715"/>
              <a:ext cx="1395444" cy="1395119"/>
              <a:chOff x="7384369" y="4539715"/>
              <a:chExt cx="1395444" cy="139511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7384369" y="4539715"/>
                <a:ext cx="1395119" cy="139511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748762" y="5040436"/>
                <a:ext cx="103105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  <a:t>name = </a:t>
                </a:r>
                <a:br>
                  <a:rPr lang="en-US" sz="2000" b="1" dirty="0" smtClean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</a:br>
                <a:r>
                  <a:rPr lang="en-US" sz="2000" b="1" dirty="0" smtClean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  <a:t>"Maya"</a:t>
                </a:r>
                <a:endParaRPr lang="en-US" sz="2000" b="1" dirty="0">
                  <a:ln w="12700">
                    <a:noFill/>
                    <a:prstDash val="solid"/>
                  </a:ln>
                  <a:solidFill>
                    <a:srgbClr val="FFC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384369" y="4539715"/>
              <a:ext cx="1395444" cy="1395119"/>
              <a:chOff x="7384369" y="4539715"/>
              <a:chExt cx="1395444" cy="139511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7384369" y="4539715"/>
                <a:ext cx="1395119" cy="139511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7748762" y="5040436"/>
                <a:ext cx="103105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  <a:t>name = </a:t>
                </a:r>
                <a:b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</a:b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a typeface="ＭＳ Ｐゴシック" pitchFamily="34" charset="-128"/>
                  </a:rPr>
                  <a:t>"test1"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 smtClean="0"/>
              <a:t> exits, that </a:t>
            </a:r>
            <a:br>
              <a:rPr lang="en-US" dirty="0" smtClean="0"/>
            </a:br>
            <a:r>
              <a:rPr lang="en-US" dirty="0" smtClean="0"/>
              <a:t>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disappears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And any other variables </a:t>
            </a:r>
            <a:br>
              <a:rPr lang="en-US" dirty="0" smtClean="0"/>
            </a:br>
            <a:r>
              <a:rPr lang="en-US" dirty="0" smtClean="0"/>
              <a:t>local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9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33333E-6 L -1.66667E-6 0.69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we haven’t discussed is functions with </a:t>
            </a:r>
            <a:r>
              <a:rPr lang="en-US" b="1" i="1" dirty="0" smtClean="0"/>
              <a:t>multiple parameters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a function has more than one parameter, the formal and actual parameters are matched up based on </a:t>
            </a:r>
            <a:r>
              <a:rPr lang="en-US" b="1" u="sng" dirty="0" smtClean="0"/>
              <a:t>position</a:t>
            </a:r>
          </a:p>
          <a:p>
            <a:pPr lvl="1"/>
            <a:r>
              <a:rPr lang="en-US" sz="3200" dirty="0" smtClean="0"/>
              <a:t>First actual parameter becomes the </a:t>
            </a:r>
            <a:br>
              <a:rPr lang="en-US" sz="3200" dirty="0" smtClean="0"/>
            </a:br>
            <a:r>
              <a:rPr lang="en-US" sz="3200" dirty="0" smtClean="0"/>
              <a:t>first formal parameter, etc.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add a second parameter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that will take in the person’s age as well</a:t>
            </a:r>
          </a:p>
          <a:p>
            <a:r>
              <a:rPr lang="en-US" dirty="0" smtClean="0"/>
              <a:t>And print out their age in the song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age): 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"years 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 now..."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0" y="4730496"/>
            <a:ext cx="50292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Maya...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 7 years old now...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simply assigning the first actual argument to the first formal argument,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function call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(name, age):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function body goes here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862362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005" y="3810978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0" y="4730496"/>
            <a:ext cx="50292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7...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 Maya years old now...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Out-of-Order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isn’t smart enough to figure out </a:t>
            </a:r>
            <a:br>
              <a:rPr lang="en-US" dirty="0" smtClean="0"/>
            </a:br>
            <a:r>
              <a:rPr lang="en-US" dirty="0" smtClean="0"/>
              <a:t>what you </a:t>
            </a:r>
            <a:r>
              <a:rPr lang="en-US" u="sng" dirty="0" smtClean="0"/>
              <a:t>meant</a:t>
            </a:r>
            <a:r>
              <a:rPr lang="en-US" dirty="0" smtClean="0"/>
              <a:t> for your code to do</a:t>
            </a:r>
          </a:p>
          <a:p>
            <a:pPr lvl="1"/>
            <a:r>
              <a:rPr lang="en-US" sz="3200" dirty="0" smtClean="0"/>
              <a:t>It only understands the </a:t>
            </a:r>
            <a:r>
              <a:rPr lang="en-US" sz="3200" u="sng" dirty="0" smtClean="0"/>
              <a:t>exact</a:t>
            </a:r>
            <a:r>
              <a:rPr lang="en-US" sz="3200" dirty="0" smtClean="0"/>
              <a:t> code</a:t>
            </a:r>
            <a:endParaRPr lang="en-US" sz="3200" u="sng" dirty="0"/>
          </a:p>
          <a:p>
            <a:pPr lvl="3"/>
            <a:endParaRPr lang="en-US" dirty="0" smtClean="0"/>
          </a:p>
          <a:p>
            <a:r>
              <a:rPr lang="en-US" dirty="0" smtClean="0"/>
              <a:t>That’s why it matches up actual and formal parameters based only on their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4 is out on Blackboard now</a:t>
            </a:r>
          </a:p>
          <a:p>
            <a:pPr lvl="1"/>
            <a:r>
              <a:rPr lang="en-US" dirty="0" smtClean="0"/>
              <a:t>All assignments will be available only on Blackboard until after the due date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(March 3rd)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March 15th and 16th</a:t>
            </a:r>
          </a:p>
          <a:p>
            <a:pPr lvl="1"/>
            <a:r>
              <a:rPr lang="en-US" dirty="0" smtClean="0"/>
              <a:t>Week before Spring Break</a:t>
            </a:r>
          </a:p>
          <a:p>
            <a:pPr lvl="1"/>
            <a:r>
              <a:rPr lang="en-US" dirty="0" smtClean="0"/>
              <a:t>Survey #1 will be released that week as well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We’ve actually seen (and used) two </a:t>
            </a:r>
            <a:br>
              <a:rPr lang="en-US" dirty="0" smtClean="0"/>
            </a:br>
            <a:r>
              <a:rPr lang="en-US" dirty="0" smtClean="0"/>
              <a:t>different types of functions already!</a:t>
            </a:r>
          </a:p>
          <a:p>
            <a:pPr lvl="3"/>
            <a:endParaRPr lang="en-US" dirty="0"/>
          </a:p>
          <a:p>
            <a:r>
              <a:rPr lang="en-US" dirty="0" smtClean="0"/>
              <a:t>Built-in Python functions</a:t>
            </a:r>
          </a:p>
          <a:p>
            <a:pPr lvl="1"/>
            <a:r>
              <a:rPr lang="en-US" dirty="0" smtClean="0"/>
              <a:t>For example: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r>
              <a:rPr lang="en-US" dirty="0" smtClean="0"/>
              <a:t>, casting, etc.</a:t>
            </a:r>
          </a:p>
          <a:p>
            <a:r>
              <a:rPr lang="en-US" dirty="0"/>
              <a:t>Our program’s code is contained completely inside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A function that we </a:t>
            </a:r>
            <a:r>
              <a:rPr lang="en-US" dirty="0" smtClean="0"/>
              <a:t>created ourselves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83" y="2389502"/>
            <a:ext cx="5597611" cy="4156799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887" y="4176644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914" y="4020870"/>
            <a:ext cx="12911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body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4828" y="2995306"/>
            <a:ext cx="939114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126" y="2148569"/>
            <a:ext cx="246105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use “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to create a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886" y="4786244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7249" y="5373324"/>
            <a:ext cx="29247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1384730" y="3629320"/>
            <a:ext cx="608422" cy="1652805"/>
          </a:xfrm>
          <a:prstGeom prst="rightBrace">
            <a:avLst>
              <a:gd name="adj1" fmla="val 36139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03589" y="4407476"/>
            <a:ext cx="1845276" cy="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87546" y="5017076"/>
            <a:ext cx="461319" cy="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799" y="5604156"/>
            <a:ext cx="2335427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2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sz="3100" dirty="0"/>
              <a:t>Functions reduce code duplication and make programs more easy to understand and maintain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Having identical (or similar) code in more than one place has various downsides: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to write the same code twice (or more)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Must be maintained in multiple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to understand big blocks of code everywhere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11226</TotalTime>
  <Words>2698</Words>
  <Application>Microsoft Office PowerPoint</Application>
  <PresentationFormat>On-screen Show (4:3)</PresentationFormat>
  <Paragraphs>637</Paragraphs>
  <Slides>68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09 – Functions</vt:lpstr>
      <vt:lpstr>Last Class We Covered</vt:lpstr>
      <vt:lpstr>Any Questions from Last Time?</vt:lpstr>
      <vt:lpstr>Today’s Objectives</vt:lpstr>
      <vt:lpstr>Control Structures (Review)</vt:lpstr>
      <vt:lpstr>Introduction to Functions</vt:lpstr>
      <vt:lpstr>Functions We’ve Seen</vt:lpstr>
      <vt:lpstr>Parts of a Function</vt:lpstr>
      <vt:lpstr>Why Use Functions?</vt:lpstr>
      <vt:lpstr>What are Functions?</vt:lpstr>
      <vt:lpstr>When to Use Functions?</vt:lpstr>
      <vt:lpstr>Function Vocabulary</vt:lpstr>
      <vt:lpstr>Function Example</vt:lpstr>
      <vt:lpstr>Note: Toy Examples</vt:lpstr>
      <vt:lpstr>“Happy Birthday” Program</vt:lpstr>
      <vt:lpstr>Simplifying with Functions</vt:lpstr>
      <vt:lpstr>Updated “Happy Birthday” Program</vt:lpstr>
      <vt:lpstr>More Simplifying</vt:lpstr>
      <vt:lpstr>New Updated Program</vt:lpstr>
      <vt:lpstr>Updated Program Output</vt:lpstr>
      <vt:lpstr>Someone Else’s Birthday</vt:lpstr>
      <vt:lpstr>“Happy Birthday” Functions</vt:lpstr>
      <vt:lpstr>Updated Program Output</vt:lpstr>
      <vt:lpstr>Multiple Birthdays</vt:lpstr>
      <vt:lpstr>Function Parameters</vt:lpstr>
      <vt:lpstr>What is a Parameter?</vt:lpstr>
      <vt:lpstr>“Happy Birthday” with Parameters</vt:lpstr>
      <vt:lpstr>“Happy Birthday” with Parameters</vt:lpstr>
      <vt:lpstr>Updated Program Output</vt:lpstr>
      <vt:lpstr>Exercise: Prompt for Name</vt:lpstr>
      <vt:lpstr>Solution: Prompt for Name</vt:lpstr>
      <vt:lpstr>Exercise Output</vt:lpstr>
      <vt:lpstr>How Parameters Work</vt:lpstr>
      <vt:lpstr>Functions and Parameters</vt:lpstr>
      <vt:lpstr>Function Syntax with Parameters</vt:lpstr>
      <vt:lpstr>Formal Parameters</vt:lpstr>
      <vt:lpstr>Scope: Passing Parameters</vt:lpstr>
      <vt:lpstr>Scope: Passing Parameters</vt:lpstr>
      <vt:lpstr>Example of Scope</vt:lpstr>
      <vt:lpstr>Example of Scope</vt:lpstr>
      <vt:lpstr>Example of Scope</vt:lpstr>
      <vt:lpstr>Example of Scope</vt:lpstr>
      <vt:lpstr>Calling Functions with Parameters</vt:lpstr>
      <vt:lpstr>Calling with Parameters</vt:lpstr>
      <vt:lpstr>Code Trace: Parameters</vt:lpstr>
      <vt:lpstr>Python and Function Calls</vt:lpstr>
      <vt:lpstr>Code Trace: Parameters</vt:lpstr>
      <vt:lpstr>Initializing Formal Parameters</vt:lpstr>
      <vt:lpstr>Code Trace: Parameters</vt:lpstr>
      <vt:lpstr>Code Trace: Parameters</vt:lpstr>
      <vt:lpstr>Visual Code Trace</vt:lpstr>
      <vt:lpstr>Local Variables</vt:lpstr>
      <vt:lpstr>Code Trace: Parameters</vt:lpstr>
      <vt:lpstr>Visual Code Trace</vt:lpstr>
      <vt:lpstr>Island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Parameters</vt:lpstr>
      <vt:lpstr>Multiple Parameters</vt:lpstr>
      <vt:lpstr>Multiple Parameters in sing()</vt:lpstr>
      <vt:lpstr>Multiple Parameters in sing()</vt:lpstr>
      <vt:lpstr>Assigning Parameters</vt:lpstr>
      <vt:lpstr>Parameters Out-of-Order</vt:lpstr>
      <vt:lpstr>Parameters Out-of-Order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265</cp:revision>
  <dcterms:created xsi:type="dcterms:W3CDTF">2014-05-05T14:25:42Z</dcterms:created>
  <dcterms:modified xsi:type="dcterms:W3CDTF">2017-04-25T02:41:07Z</dcterms:modified>
</cp:coreProperties>
</file>